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12/3/2013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12/3/2013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12/3/2013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12/3/2013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12/3/2013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Calculating the Effects of Protectionist Policies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0"/>
            <a:ext cx="7772400" cy="792162"/>
          </a:xfrm>
        </p:spPr>
        <p:txBody>
          <a:bodyPr/>
          <a:lstStyle/>
          <a:p>
            <a:pPr algn="ctr"/>
            <a:r>
              <a:rPr lang="en-US" u="sng" dirty="0" smtClean="0"/>
              <a:t>Tariffs</a:t>
            </a:r>
            <a:endParaRPr lang="en-US" u="sng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914400" y="533400"/>
            <a:ext cx="7772400" cy="5257800"/>
          </a:xfrm>
        </p:spPr>
        <p:txBody>
          <a:bodyPr/>
          <a:lstStyle/>
          <a:p>
            <a:pPr lvl="2"/>
            <a:endParaRPr lang="en-US" dirty="0" smtClean="0"/>
          </a:p>
          <a:p>
            <a:pPr lvl="2"/>
            <a:r>
              <a:rPr lang="en-US" dirty="0" smtClean="0"/>
              <a:t>When given specific values for price and quantity, we can calculate the effects of protectionist policies on all relevant stakeholders: domestic and foreign producers, consumers, and the government</a:t>
            </a:r>
          </a:p>
          <a:p>
            <a:pPr lvl="2"/>
            <a:endParaRPr lang="en-US" dirty="0" smtClean="0"/>
          </a:p>
          <a:p>
            <a:pPr lvl="2"/>
            <a:r>
              <a:rPr lang="en-US" b="1" dirty="0" smtClean="0"/>
              <a:t>Example; </a:t>
            </a:r>
            <a:r>
              <a:rPr lang="en-US" dirty="0" smtClean="0"/>
              <a:t>The diagram below shows a tariff of $15 per unit  placed on steel. Calculate the following before and after the tariff was implemented.</a:t>
            </a:r>
            <a:endParaRPr lang="en-US" b="1" dirty="0"/>
          </a:p>
        </p:txBody>
      </p:sp>
      <p:pic>
        <p:nvPicPr>
          <p:cNvPr id="1026" name="Picture 2" descr="F:\TMS Files 2011-2012\Economics\Textbook- Images\Tariff- Figure 21.9.png"/>
          <p:cNvPicPr>
            <a:picLocks noChangeAspect="1" noChangeArrowheads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381000" y="2971800"/>
            <a:ext cx="4981249" cy="3650296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6019800" y="3352800"/>
            <a:ext cx="243840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/>
            <a:r>
              <a:rPr lang="en-US" b="1" dirty="0" smtClean="0"/>
              <a:t>A.	</a:t>
            </a:r>
            <a:r>
              <a:rPr lang="en-US" dirty="0" smtClean="0"/>
              <a:t>Domestic revenue</a:t>
            </a:r>
          </a:p>
          <a:p>
            <a:pPr marL="342900" indent="-342900"/>
            <a:endParaRPr lang="en-US" dirty="0" smtClean="0"/>
          </a:p>
          <a:p>
            <a:pPr marL="342900" indent="-342900"/>
            <a:r>
              <a:rPr lang="en-US" b="1" dirty="0" smtClean="0"/>
              <a:t>B.	</a:t>
            </a:r>
            <a:r>
              <a:rPr lang="en-US" dirty="0" smtClean="0"/>
              <a:t>Foreign revenue</a:t>
            </a:r>
          </a:p>
          <a:p>
            <a:pPr marL="342900" indent="-342900">
              <a:buAutoNum type="alphaUcPeriod" startAt="2"/>
            </a:pPr>
            <a:endParaRPr lang="en-US" dirty="0" smtClean="0"/>
          </a:p>
          <a:p>
            <a:pPr marL="342900" indent="-342900"/>
            <a:r>
              <a:rPr lang="en-US" b="1" dirty="0" smtClean="0"/>
              <a:t>C.	</a:t>
            </a:r>
            <a:r>
              <a:rPr lang="en-US" dirty="0" smtClean="0"/>
              <a:t>Consumer surplus</a:t>
            </a:r>
          </a:p>
          <a:p>
            <a:pPr marL="342900" indent="-342900"/>
            <a:endParaRPr lang="en-US" dirty="0" smtClean="0"/>
          </a:p>
          <a:p>
            <a:pPr marL="342900" indent="-342900"/>
            <a:r>
              <a:rPr lang="en-US" b="1" dirty="0" smtClean="0"/>
              <a:t>D.	</a:t>
            </a:r>
            <a:r>
              <a:rPr lang="en-US" dirty="0" smtClean="0"/>
              <a:t>Government revenue</a:t>
            </a:r>
          </a:p>
          <a:p>
            <a:pPr marL="342900" indent="-342900">
              <a:buAutoNum type="alphaUcPeriod" startAt="4"/>
            </a:pPr>
            <a:endParaRPr lang="en-US" dirty="0" smtClean="0"/>
          </a:p>
          <a:p>
            <a:pPr marL="342900" indent="-342900"/>
            <a:r>
              <a:rPr lang="en-US" b="1" dirty="0" smtClean="0"/>
              <a:t>E.	</a:t>
            </a:r>
            <a:r>
              <a:rPr lang="en-US" dirty="0" smtClean="0"/>
              <a:t>Welfare loss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-533400" y="228600"/>
            <a:ext cx="9982200" cy="6477000"/>
          </a:xfrm>
        </p:spPr>
        <p:txBody>
          <a:bodyPr/>
          <a:lstStyle/>
          <a:p>
            <a:pPr lvl="2"/>
            <a:r>
              <a:rPr lang="en-US" b="1" dirty="0" smtClean="0"/>
              <a:t>A. </a:t>
            </a:r>
            <a:r>
              <a:rPr lang="en-US" dirty="0" smtClean="0"/>
              <a:t>Domestic revenue</a:t>
            </a:r>
          </a:p>
          <a:p>
            <a:pPr lvl="4"/>
            <a:r>
              <a:rPr lang="en-US" b="1" dirty="0" smtClean="0"/>
              <a:t>Before:	</a:t>
            </a:r>
            <a:r>
              <a:rPr lang="en-US" dirty="0" smtClean="0"/>
              <a:t>P</a:t>
            </a:r>
            <a:r>
              <a:rPr lang="en-US" baseline="-25000" dirty="0" smtClean="0"/>
              <a:t>WORLD</a:t>
            </a:r>
            <a:r>
              <a:rPr lang="en-US" dirty="0" smtClean="0"/>
              <a:t> × Q</a:t>
            </a:r>
            <a:r>
              <a:rPr lang="en-US" baseline="-25000" dirty="0" smtClean="0"/>
              <a:t>DOMESTIC</a:t>
            </a:r>
            <a:r>
              <a:rPr lang="en-US" dirty="0" smtClean="0"/>
              <a:t> = $30 × 60 = $1800</a:t>
            </a:r>
          </a:p>
          <a:p>
            <a:pPr lvl="4"/>
            <a:r>
              <a:rPr lang="en-US" b="1" dirty="0" smtClean="0"/>
              <a:t>After:	</a:t>
            </a:r>
            <a:r>
              <a:rPr lang="en-US" dirty="0" smtClean="0"/>
              <a:t>P</a:t>
            </a:r>
            <a:r>
              <a:rPr lang="en-US" baseline="-25000" dirty="0" smtClean="0"/>
              <a:t>TARRIF</a:t>
            </a:r>
            <a:r>
              <a:rPr lang="en-US" dirty="0" smtClean="0"/>
              <a:t> × Q</a:t>
            </a:r>
            <a:r>
              <a:rPr lang="en-US" baseline="-25000" dirty="0" smtClean="0"/>
              <a:t>NEW DOMESTIC </a:t>
            </a:r>
            <a:r>
              <a:rPr lang="en-US" dirty="0" smtClean="0"/>
              <a:t>= $45 × 90 = $4050</a:t>
            </a:r>
          </a:p>
          <a:p>
            <a:pPr lvl="4"/>
            <a:endParaRPr lang="en-US" b="1" dirty="0" smtClean="0"/>
          </a:p>
          <a:p>
            <a:pPr lvl="2"/>
            <a:r>
              <a:rPr lang="en-US" b="1" dirty="0" smtClean="0"/>
              <a:t>B. </a:t>
            </a:r>
            <a:r>
              <a:rPr lang="en-US" dirty="0" smtClean="0"/>
              <a:t>Foreign revenue</a:t>
            </a:r>
          </a:p>
          <a:p>
            <a:pPr lvl="4"/>
            <a:r>
              <a:rPr lang="en-US" b="1" dirty="0" smtClean="0"/>
              <a:t>Before:	</a:t>
            </a:r>
            <a:r>
              <a:rPr lang="en-US" dirty="0" smtClean="0"/>
              <a:t>P</a:t>
            </a:r>
            <a:r>
              <a:rPr lang="en-US" baseline="-25000" dirty="0" smtClean="0"/>
              <a:t>WORLD</a:t>
            </a:r>
            <a:r>
              <a:rPr lang="en-US" dirty="0" smtClean="0"/>
              <a:t> × Q</a:t>
            </a:r>
            <a:r>
              <a:rPr lang="en-US" baseline="-25000" dirty="0" smtClean="0"/>
              <a:t>IMPORTS</a:t>
            </a:r>
            <a:r>
              <a:rPr lang="en-US" dirty="0" smtClean="0"/>
              <a:t> = $30 × (180 – 60) = $3600</a:t>
            </a:r>
          </a:p>
          <a:p>
            <a:pPr lvl="4"/>
            <a:r>
              <a:rPr lang="en-US" b="1" dirty="0" smtClean="0"/>
              <a:t>After:	</a:t>
            </a:r>
            <a:r>
              <a:rPr lang="en-US" dirty="0" smtClean="0"/>
              <a:t>P</a:t>
            </a:r>
            <a:r>
              <a:rPr lang="en-US" baseline="-25000" dirty="0" smtClean="0"/>
              <a:t>WORLD</a:t>
            </a:r>
            <a:r>
              <a:rPr lang="en-US" dirty="0" smtClean="0"/>
              <a:t> × Q</a:t>
            </a:r>
            <a:r>
              <a:rPr lang="en-US" baseline="-25000" dirty="0" smtClean="0"/>
              <a:t>NEW IMPORTS </a:t>
            </a:r>
            <a:r>
              <a:rPr lang="en-US" dirty="0" smtClean="0"/>
              <a:t>= $30 × (150 – 90) = $1800</a:t>
            </a:r>
          </a:p>
          <a:p>
            <a:pPr lvl="4"/>
            <a:endParaRPr lang="en-US" b="1" dirty="0" smtClean="0"/>
          </a:p>
          <a:p>
            <a:pPr lvl="2"/>
            <a:r>
              <a:rPr lang="en-US" b="1" dirty="0" smtClean="0"/>
              <a:t>C. </a:t>
            </a:r>
            <a:r>
              <a:rPr lang="en-US" dirty="0" smtClean="0"/>
              <a:t>Consumer surplus</a:t>
            </a:r>
          </a:p>
          <a:p>
            <a:pPr lvl="4"/>
            <a:r>
              <a:rPr lang="en-US" b="1" dirty="0" smtClean="0"/>
              <a:t>Before: 	</a:t>
            </a:r>
            <a:r>
              <a:rPr lang="en-US" dirty="0" smtClean="0"/>
              <a:t>½(Highest price – P</a:t>
            </a:r>
            <a:r>
              <a:rPr lang="en-US" baseline="-25000" dirty="0" smtClean="0"/>
              <a:t>WORLD</a:t>
            </a:r>
            <a:r>
              <a:rPr lang="en-US" dirty="0" smtClean="0"/>
              <a:t>) × Q</a:t>
            </a:r>
            <a:r>
              <a:rPr lang="en-US" baseline="-25000" dirty="0" smtClean="0"/>
              <a:t>WORLD</a:t>
            </a:r>
            <a:r>
              <a:rPr lang="en-US" dirty="0" smtClean="0"/>
              <a:t> = 0.5(120 – 30) × 180 = $8100</a:t>
            </a:r>
            <a:endParaRPr lang="en-US" b="1" dirty="0" smtClean="0"/>
          </a:p>
          <a:p>
            <a:pPr lvl="4"/>
            <a:r>
              <a:rPr lang="en-US" b="1" dirty="0" smtClean="0"/>
              <a:t>After: 	</a:t>
            </a:r>
            <a:r>
              <a:rPr lang="en-US" dirty="0" smtClean="0"/>
              <a:t>½(Highest price – P</a:t>
            </a:r>
            <a:r>
              <a:rPr lang="en-US" baseline="-25000" dirty="0" smtClean="0"/>
              <a:t>TARIFF</a:t>
            </a:r>
            <a:r>
              <a:rPr lang="en-US" dirty="0" smtClean="0"/>
              <a:t>) × Q</a:t>
            </a:r>
            <a:r>
              <a:rPr lang="en-US" baseline="-25000" dirty="0" smtClean="0"/>
              <a:t>TARIFF</a:t>
            </a:r>
            <a:r>
              <a:rPr lang="en-US" dirty="0" smtClean="0"/>
              <a:t> = 0.5(120 – 45) × 150 = $5625</a:t>
            </a:r>
          </a:p>
          <a:p>
            <a:pPr lvl="4"/>
            <a:endParaRPr lang="en-US" dirty="0" smtClean="0"/>
          </a:p>
          <a:p>
            <a:pPr lvl="2"/>
            <a:r>
              <a:rPr lang="en-US" b="1" dirty="0" smtClean="0"/>
              <a:t>D. </a:t>
            </a:r>
            <a:r>
              <a:rPr lang="en-US" dirty="0" smtClean="0"/>
              <a:t>Government revenue</a:t>
            </a:r>
          </a:p>
          <a:p>
            <a:pPr lvl="4"/>
            <a:r>
              <a:rPr lang="en-US" b="1" dirty="0" smtClean="0"/>
              <a:t>Before:	</a:t>
            </a:r>
            <a:r>
              <a:rPr lang="en-US" dirty="0" smtClean="0"/>
              <a:t>$0 = No tax collected</a:t>
            </a:r>
          </a:p>
          <a:p>
            <a:pPr lvl="4"/>
            <a:r>
              <a:rPr lang="en-US" b="1" dirty="0" smtClean="0"/>
              <a:t>After:	</a:t>
            </a:r>
            <a:r>
              <a:rPr lang="en-US" dirty="0" smtClean="0"/>
              <a:t>(P</a:t>
            </a:r>
            <a:r>
              <a:rPr lang="en-US" baseline="-25000" dirty="0" smtClean="0"/>
              <a:t>TARIFF</a:t>
            </a:r>
            <a:r>
              <a:rPr lang="en-US" dirty="0" smtClean="0"/>
              <a:t> × P</a:t>
            </a:r>
            <a:r>
              <a:rPr lang="en-US" baseline="-25000" dirty="0" smtClean="0"/>
              <a:t>WORLD</a:t>
            </a:r>
            <a:r>
              <a:rPr lang="en-US" dirty="0" smtClean="0"/>
              <a:t>) × Q</a:t>
            </a:r>
            <a:r>
              <a:rPr lang="en-US" baseline="-25000" dirty="0" smtClean="0"/>
              <a:t>NEW IMPORTS </a:t>
            </a:r>
            <a:r>
              <a:rPr lang="en-US" dirty="0" smtClean="0"/>
              <a:t>= ($45 – $30 ) × (150 – 90) = $900</a:t>
            </a:r>
          </a:p>
          <a:p>
            <a:pPr lvl="4"/>
            <a:endParaRPr lang="en-US" b="1" dirty="0" smtClean="0"/>
          </a:p>
          <a:p>
            <a:pPr lvl="2"/>
            <a:r>
              <a:rPr lang="en-US" b="1" dirty="0" smtClean="0"/>
              <a:t>E.  </a:t>
            </a:r>
            <a:r>
              <a:rPr lang="en-US" dirty="0" smtClean="0"/>
              <a:t>Welfare loss: (Area </a:t>
            </a:r>
            <a:r>
              <a:rPr lang="en-US" b="1" dirty="0" smtClean="0"/>
              <a:t>C + F</a:t>
            </a:r>
            <a:r>
              <a:rPr lang="en-US" dirty="0" smtClean="0"/>
              <a:t>)</a:t>
            </a:r>
          </a:p>
          <a:p>
            <a:pPr lvl="4"/>
            <a:r>
              <a:rPr lang="en-US" b="1" dirty="0" smtClean="0"/>
              <a:t>After:	</a:t>
            </a:r>
            <a:r>
              <a:rPr lang="en-US" dirty="0" smtClean="0"/>
              <a:t>2(0.5(30 × 15)) = 2 × 225 = $450</a:t>
            </a:r>
            <a:endParaRPr lang="en-US" b="1" dirty="0" smtClean="0"/>
          </a:p>
          <a:p>
            <a:pPr lvl="4">
              <a:buNone/>
            </a:pPr>
            <a:endParaRPr lang="en-US" b="1" dirty="0" smtClean="0"/>
          </a:p>
          <a:p>
            <a:pPr lvl="1"/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0"/>
            <a:ext cx="7772400" cy="868362"/>
          </a:xfrm>
        </p:spPr>
        <p:txBody>
          <a:bodyPr/>
          <a:lstStyle/>
          <a:p>
            <a:pPr algn="ctr"/>
            <a:r>
              <a:rPr lang="en-US" u="sng" dirty="0" smtClean="0"/>
              <a:t>Quotas</a:t>
            </a:r>
            <a:endParaRPr lang="en-US" u="sng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914400" y="533400"/>
            <a:ext cx="7924800" cy="4572000"/>
          </a:xfrm>
        </p:spPr>
        <p:txBody>
          <a:bodyPr/>
          <a:lstStyle/>
          <a:p>
            <a:pPr lvl="2"/>
            <a:endParaRPr lang="en-US" dirty="0" smtClean="0"/>
          </a:p>
          <a:p>
            <a:pPr lvl="2"/>
            <a:r>
              <a:rPr lang="en-US" b="1" dirty="0" smtClean="0"/>
              <a:t>Example; </a:t>
            </a:r>
            <a:r>
              <a:rPr lang="en-US" dirty="0" smtClean="0"/>
              <a:t>The diagram below shows a quota of 30 imported units of steel. Domestic producers previously sold 60 units at the world price of $30. After the quota, they are paid $52 and sell 110.</a:t>
            </a:r>
          </a:p>
          <a:p>
            <a:pPr lvl="2">
              <a:buNone/>
            </a:pPr>
            <a:endParaRPr lang="en-US" dirty="0" smtClean="0"/>
          </a:p>
          <a:p>
            <a:pPr lvl="4"/>
            <a:r>
              <a:rPr lang="en-US" dirty="0" smtClean="0"/>
              <a:t>Calculate the following before and after the quota was implemented.</a:t>
            </a:r>
          </a:p>
          <a:p>
            <a:pPr lvl="4">
              <a:buNone/>
            </a:pPr>
            <a:endParaRPr lang="en-US" dirty="0" smtClean="0"/>
          </a:p>
          <a:p>
            <a:endParaRPr lang="en-US" dirty="0"/>
          </a:p>
        </p:txBody>
      </p:sp>
      <p:pic>
        <p:nvPicPr>
          <p:cNvPr id="2050" name="Picture 2" descr="F:\TMS Files 2011-2012\Economics\Textbook- Images\Quota- Figure 21.10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2000" y="2819400"/>
            <a:ext cx="5187268" cy="3870640"/>
          </a:xfrm>
          <a:prstGeom prst="rect">
            <a:avLst/>
          </a:prstGeom>
          <a:noFill/>
        </p:spPr>
      </p:pic>
      <p:sp>
        <p:nvSpPr>
          <p:cNvPr id="6" name="TextBox 5"/>
          <p:cNvSpPr txBox="1"/>
          <p:nvPr/>
        </p:nvSpPr>
        <p:spPr>
          <a:xfrm>
            <a:off x="6248400" y="3352800"/>
            <a:ext cx="243840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/>
            <a:r>
              <a:rPr lang="en-US" b="1" dirty="0" smtClean="0"/>
              <a:t>A.	</a:t>
            </a:r>
            <a:r>
              <a:rPr lang="en-US" dirty="0" smtClean="0"/>
              <a:t>Domestic revenue</a:t>
            </a:r>
          </a:p>
          <a:p>
            <a:pPr marL="342900" indent="-342900"/>
            <a:endParaRPr lang="en-US" dirty="0" smtClean="0"/>
          </a:p>
          <a:p>
            <a:pPr marL="342900" indent="-342900"/>
            <a:r>
              <a:rPr lang="en-US" b="1" dirty="0" smtClean="0"/>
              <a:t>B.	</a:t>
            </a:r>
            <a:r>
              <a:rPr lang="en-US" dirty="0" smtClean="0"/>
              <a:t>Foreign revenue</a:t>
            </a:r>
          </a:p>
          <a:p>
            <a:pPr marL="342900" indent="-342900">
              <a:buAutoNum type="alphaUcPeriod" startAt="2"/>
            </a:pPr>
            <a:endParaRPr lang="en-US" dirty="0" smtClean="0"/>
          </a:p>
          <a:p>
            <a:pPr marL="342900" indent="-342900"/>
            <a:r>
              <a:rPr lang="en-US" b="1" dirty="0" smtClean="0"/>
              <a:t>C.	</a:t>
            </a:r>
            <a:r>
              <a:rPr lang="en-US" dirty="0" smtClean="0"/>
              <a:t>Consumer surplus</a:t>
            </a:r>
          </a:p>
          <a:p>
            <a:pPr marL="342900" indent="-342900"/>
            <a:endParaRPr lang="en-US" dirty="0" smtClean="0"/>
          </a:p>
          <a:p>
            <a:pPr marL="342900" indent="-342900"/>
            <a:r>
              <a:rPr lang="en-US" b="1" dirty="0" smtClean="0"/>
              <a:t>D.	</a:t>
            </a:r>
            <a:r>
              <a:rPr lang="en-US" dirty="0" smtClean="0"/>
              <a:t>Government revenue</a:t>
            </a:r>
          </a:p>
          <a:p>
            <a:pPr marL="342900" indent="-342900">
              <a:buAutoNum type="alphaUcPeriod" startAt="4"/>
            </a:pPr>
            <a:endParaRPr lang="en-US" dirty="0" smtClean="0"/>
          </a:p>
          <a:p>
            <a:pPr marL="342900" indent="-342900"/>
            <a:r>
              <a:rPr lang="en-US" b="1" dirty="0" smtClean="0"/>
              <a:t>E.	</a:t>
            </a:r>
            <a:r>
              <a:rPr lang="en-US" dirty="0" smtClean="0"/>
              <a:t>Welfare loss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-533400" y="228600"/>
            <a:ext cx="9982200" cy="6477000"/>
          </a:xfrm>
        </p:spPr>
        <p:txBody>
          <a:bodyPr/>
          <a:lstStyle/>
          <a:p>
            <a:pPr lvl="2"/>
            <a:r>
              <a:rPr lang="en-US" b="1" dirty="0" smtClean="0"/>
              <a:t>A. </a:t>
            </a:r>
            <a:r>
              <a:rPr lang="en-US" dirty="0" smtClean="0"/>
              <a:t>Domestic revenue</a:t>
            </a:r>
          </a:p>
          <a:p>
            <a:pPr lvl="4"/>
            <a:r>
              <a:rPr lang="en-US" b="1" dirty="0" smtClean="0"/>
              <a:t>Before:	</a:t>
            </a:r>
            <a:r>
              <a:rPr lang="en-US" dirty="0" smtClean="0"/>
              <a:t>P</a:t>
            </a:r>
            <a:r>
              <a:rPr lang="en-US" baseline="-25000" dirty="0" smtClean="0"/>
              <a:t>WORLD</a:t>
            </a:r>
            <a:r>
              <a:rPr lang="en-US" dirty="0" smtClean="0"/>
              <a:t> × Q</a:t>
            </a:r>
            <a:r>
              <a:rPr lang="en-US" baseline="-25000" dirty="0" smtClean="0"/>
              <a:t>DOMESTIC</a:t>
            </a:r>
            <a:r>
              <a:rPr lang="en-US" dirty="0" smtClean="0"/>
              <a:t> = $30 × 60 = $1800</a:t>
            </a:r>
          </a:p>
          <a:p>
            <a:pPr lvl="4"/>
            <a:r>
              <a:rPr lang="en-US" b="1" dirty="0" smtClean="0"/>
              <a:t>After:	</a:t>
            </a:r>
            <a:r>
              <a:rPr lang="en-US" dirty="0" smtClean="0"/>
              <a:t>P</a:t>
            </a:r>
            <a:r>
              <a:rPr lang="en-US" baseline="-25000" dirty="0" smtClean="0"/>
              <a:t>QUOTA</a:t>
            </a:r>
            <a:r>
              <a:rPr lang="en-US" dirty="0" smtClean="0"/>
              <a:t> × Q</a:t>
            </a:r>
            <a:r>
              <a:rPr lang="en-US" baseline="-25000" dirty="0" smtClean="0"/>
              <a:t>NEW DOMESTIC </a:t>
            </a:r>
            <a:r>
              <a:rPr lang="en-US" dirty="0" smtClean="0"/>
              <a:t>= $52 × ((60 – 0) + (140 – 90)) = $5720</a:t>
            </a:r>
          </a:p>
          <a:p>
            <a:pPr lvl="4"/>
            <a:endParaRPr lang="en-US" b="1" dirty="0" smtClean="0"/>
          </a:p>
          <a:p>
            <a:pPr lvl="2"/>
            <a:r>
              <a:rPr lang="en-US" b="1" dirty="0" smtClean="0"/>
              <a:t>B. </a:t>
            </a:r>
            <a:r>
              <a:rPr lang="en-US" dirty="0" smtClean="0"/>
              <a:t>Foreign revenue</a:t>
            </a:r>
          </a:p>
          <a:p>
            <a:pPr lvl="4"/>
            <a:r>
              <a:rPr lang="en-US" b="1" dirty="0" smtClean="0"/>
              <a:t>Before:	</a:t>
            </a:r>
            <a:r>
              <a:rPr lang="en-US" dirty="0" smtClean="0"/>
              <a:t>P</a:t>
            </a:r>
            <a:r>
              <a:rPr lang="en-US" baseline="-25000" dirty="0" smtClean="0"/>
              <a:t>WORLD</a:t>
            </a:r>
            <a:r>
              <a:rPr lang="en-US" dirty="0" smtClean="0"/>
              <a:t> × Q</a:t>
            </a:r>
            <a:r>
              <a:rPr lang="en-US" baseline="-25000" dirty="0" smtClean="0"/>
              <a:t>IMPORTS</a:t>
            </a:r>
            <a:r>
              <a:rPr lang="en-US" dirty="0" smtClean="0"/>
              <a:t> = $30 × (180 – 60) = $3600</a:t>
            </a:r>
          </a:p>
          <a:p>
            <a:pPr lvl="4"/>
            <a:r>
              <a:rPr lang="en-US" b="1" dirty="0" smtClean="0"/>
              <a:t>After:	</a:t>
            </a:r>
            <a:r>
              <a:rPr lang="en-US" dirty="0" smtClean="0"/>
              <a:t>P</a:t>
            </a:r>
            <a:r>
              <a:rPr lang="en-US" baseline="-25000" dirty="0" smtClean="0"/>
              <a:t>WORLD</a:t>
            </a:r>
            <a:r>
              <a:rPr lang="en-US" dirty="0" smtClean="0"/>
              <a:t> × Q</a:t>
            </a:r>
            <a:r>
              <a:rPr lang="en-US" baseline="-25000" dirty="0" smtClean="0"/>
              <a:t>NEW IMPORTS </a:t>
            </a:r>
            <a:r>
              <a:rPr lang="en-US" dirty="0" smtClean="0"/>
              <a:t>= $52 × (90 – 60) = $1560</a:t>
            </a:r>
          </a:p>
          <a:p>
            <a:pPr lvl="4"/>
            <a:endParaRPr lang="en-US" b="1" dirty="0" smtClean="0"/>
          </a:p>
          <a:p>
            <a:pPr lvl="2"/>
            <a:r>
              <a:rPr lang="en-US" b="1" dirty="0" smtClean="0"/>
              <a:t>C. </a:t>
            </a:r>
            <a:r>
              <a:rPr lang="en-US" dirty="0" smtClean="0"/>
              <a:t>Consumer surplus</a:t>
            </a:r>
          </a:p>
          <a:p>
            <a:pPr lvl="4"/>
            <a:r>
              <a:rPr lang="en-US" b="1" dirty="0" smtClean="0"/>
              <a:t>Before: 	</a:t>
            </a:r>
            <a:r>
              <a:rPr lang="en-US" dirty="0" smtClean="0"/>
              <a:t>½(Highest price – P</a:t>
            </a:r>
            <a:r>
              <a:rPr lang="en-US" baseline="-25000" dirty="0" smtClean="0"/>
              <a:t>WORLD</a:t>
            </a:r>
            <a:r>
              <a:rPr lang="en-US" dirty="0" smtClean="0"/>
              <a:t>) × Q</a:t>
            </a:r>
            <a:r>
              <a:rPr lang="en-US" baseline="-25000" dirty="0" smtClean="0"/>
              <a:t>WORLD</a:t>
            </a:r>
            <a:r>
              <a:rPr lang="en-US" dirty="0" smtClean="0"/>
              <a:t> = 0.5(120 – 30) × 180 = $8100</a:t>
            </a:r>
            <a:endParaRPr lang="en-US" b="1" dirty="0" smtClean="0"/>
          </a:p>
          <a:p>
            <a:pPr lvl="4"/>
            <a:r>
              <a:rPr lang="en-US" b="1" dirty="0" smtClean="0"/>
              <a:t>After: 	</a:t>
            </a:r>
            <a:r>
              <a:rPr lang="en-US" dirty="0" smtClean="0"/>
              <a:t>½(Highest price – P</a:t>
            </a:r>
            <a:r>
              <a:rPr lang="en-US" baseline="-25000" dirty="0" smtClean="0"/>
              <a:t>QUOTA</a:t>
            </a:r>
            <a:r>
              <a:rPr lang="en-US" dirty="0" smtClean="0"/>
              <a:t>) × Q</a:t>
            </a:r>
            <a:r>
              <a:rPr lang="en-US" baseline="-25000" dirty="0" smtClean="0"/>
              <a:t>QUOTA</a:t>
            </a:r>
            <a:r>
              <a:rPr lang="en-US" dirty="0" smtClean="0"/>
              <a:t> = 0.5(120 – 52) × 140 = $4760</a:t>
            </a:r>
          </a:p>
          <a:p>
            <a:pPr lvl="4"/>
            <a:endParaRPr lang="en-US" dirty="0" smtClean="0"/>
          </a:p>
          <a:p>
            <a:pPr lvl="2"/>
            <a:r>
              <a:rPr lang="en-US" b="1" dirty="0" smtClean="0"/>
              <a:t>D. </a:t>
            </a:r>
            <a:r>
              <a:rPr lang="en-US" dirty="0" smtClean="0"/>
              <a:t>Government revenue</a:t>
            </a:r>
          </a:p>
          <a:p>
            <a:pPr lvl="4"/>
            <a:r>
              <a:rPr lang="en-US" b="1" dirty="0" smtClean="0"/>
              <a:t>Before:	</a:t>
            </a:r>
            <a:r>
              <a:rPr lang="en-US" dirty="0" smtClean="0"/>
              <a:t>$0 = No tax collected</a:t>
            </a:r>
          </a:p>
          <a:p>
            <a:pPr lvl="4"/>
            <a:r>
              <a:rPr lang="en-US" b="1" dirty="0" smtClean="0"/>
              <a:t>After:	</a:t>
            </a:r>
            <a:r>
              <a:rPr lang="en-US" dirty="0" smtClean="0"/>
              <a:t> $0 = No tax collected</a:t>
            </a:r>
          </a:p>
          <a:p>
            <a:pPr lvl="4"/>
            <a:endParaRPr lang="en-US" b="1" dirty="0" smtClean="0"/>
          </a:p>
          <a:p>
            <a:pPr lvl="2"/>
            <a:r>
              <a:rPr lang="en-US" b="1" dirty="0" smtClean="0"/>
              <a:t>E.  </a:t>
            </a:r>
            <a:r>
              <a:rPr lang="en-US" dirty="0" smtClean="0"/>
              <a:t>Welfare loss: (Area </a:t>
            </a:r>
            <a:r>
              <a:rPr lang="en-US" b="1" dirty="0" smtClean="0"/>
              <a:t>J + K</a:t>
            </a:r>
            <a:r>
              <a:rPr lang="en-US" dirty="0" smtClean="0"/>
              <a:t>)</a:t>
            </a:r>
          </a:p>
          <a:p>
            <a:pPr lvl="4"/>
            <a:r>
              <a:rPr lang="en-US" b="1" dirty="0" smtClean="0"/>
              <a:t>After:	</a:t>
            </a:r>
            <a:r>
              <a:rPr lang="en-US" dirty="0" smtClean="0"/>
              <a:t>0.5(50 × 22) + 0.5(40 × 22) = $990</a:t>
            </a:r>
            <a:endParaRPr lang="en-US" b="1" dirty="0" smtClean="0"/>
          </a:p>
          <a:p>
            <a:pPr lvl="4">
              <a:buNone/>
            </a:pPr>
            <a:endParaRPr lang="en-US" b="1" dirty="0" smtClean="0"/>
          </a:p>
          <a:p>
            <a:pPr lvl="1"/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0"/>
            <a:ext cx="7772400" cy="868362"/>
          </a:xfrm>
        </p:spPr>
        <p:txBody>
          <a:bodyPr/>
          <a:lstStyle/>
          <a:p>
            <a:pPr algn="ctr"/>
            <a:r>
              <a:rPr lang="en-US" u="sng" dirty="0" smtClean="0"/>
              <a:t>Subsidy</a:t>
            </a:r>
            <a:endParaRPr lang="en-US" u="sng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914400" y="533400"/>
            <a:ext cx="8077200" cy="4572000"/>
          </a:xfrm>
        </p:spPr>
        <p:txBody>
          <a:bodyPr/>
          <a:lstStyle/>
          <a:p>
            <a:pPr lvl="2"/>
            <a:endParaRPr lang="en-US" dirty="0" smtClean="0"/>
          </a:p>
          <a:p>
            <a:pPr lvl="2"/>
            <a:r>
              <a:rPr lang="en-US" b="1" dirty="0" smtClean="0"/>
              <a:t>Example; </a:t>
            </a:r>
            <a:r>
              <a:rPr lang="en-US" dirty="0" smtClean="0"/>
              <a:t>The diagram below shows a per-unit subsidy of $15, the same value as the per unit tariff above. The subsidy is designed to reduce the number of imports</a:t>
            </a:r>
          </a:p>
          <a:p>
            <a:pPr lvl="2">
              <a:buNone/>
            </a:pPr>
            <a:endParaRPr lang="en-US" dirty="0" smtClean="0"/>
          </a:p>
          <a:p>
            <a:pPr lvl="4"/>
            <a:r>
              <a:rPr lang="en-US" dirty="0" smtClean="0"/>
              <a:t>Calculate the following before and after the subsidy was implemented.</a:t>
            </a:r>
          </a:p>
          <a:p>
            <a:pPr lvl="4">
              <a:buNone/>
            </a:pPr>
            <a:endParaRPr lang="en-US" dirty="0" smtClean="0"/>
          </a:p>
          <a:p>
            <a:endParaRPr lang="en-US" dirty="0"/>
          </a:p>
        </p:txBody>
      </p:sp>
      <p:pic>
        <p:nvPicPr>
          <p:cNvPr id="2050" name="Picture 2" descr="F:\TMS Files 2011-2012\Economics\Textbook- Images\Quota- Figure 21.10.png"/>
          <p:cNvPicPr>
            <a:picLocks noChangeAspect="1" noChangeArrowheads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762000" y="3027464"/>
            <a:ext cx="5187268" cy="3454511"/>
          </a:xfrm>
          <a:prstGeom prst="rect">
            <a:avLst/>
          </a:prstGeom>
          <a:noFill/>
        </p:spPr>
      </p:pic>
      <p:sp>
        <p:nvSpPr>
          <p:cNvPr id="6" name="TextBox 5"/>
          <p:cNvSpPr txBox="1"/>
          <p:nvPr/>
        </p:nvSpPr>
        <p:spPr>
          <a:xfrm>
            <a:off x="6248400" y="3352800"/>
            <a:ext cx="243840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/>
            <a:r>
              <a:rPr lang="en-US" b="1" dirty="0" smtClean="0"/>
              <a:t>A.	</a:t>
            </a:r>
            <a:r>
              <a:rPr lang="en-US" dirty="0" smtClean="0"/>
              <a:t>Domestic revenue</a:t>
            </a:r>
          </a:p>
          <a:p>
            <a:pPr marL="342900" indent="-342900"/>
            <a:endParaRPr lang="en-US" dirty="0" smtClean="0"/>
          </a:p>
          <a:p>
            <a:pPr marL="342900" indent="-342900"/>
            <a:r>
              <a:rPr lang="en-US" b="1" dirty="0" smtClean="0"/>
              <a:t>B.	</a:t>
            </a:r>
            <a:r>
              <a:rPr lang="en-US" dirty="0" smtClean="0"/>
              <a:t>Foreign revenue</a:t>
            </a:r>
          </a:p>
          <a:p>
            <a:pPr marL="342900" indent="-342900">
              <a:buAutoNum type="alphaUcPeriod" startAt="2"/>
            </a:pPr>
            <a:endParaRPr lang="en-US" dirty="0" smtClean="0"/>
          </a:p>
          <a:p>
            <a:pPr marL="342900" indent="-342900"/>
            <a:r>
              <a:rPr lang="en-US" b="1" dirty="0" smtClean="0"/>
              <a:t>C.	</a:t>
            </a:r>
            <a:r>
              <a:rPr lang="en-US" dirty="0" smtClean="0"/>
              <a:t>Consumer surplus</a:t>
            </a:r>
          </a:p>
          <a:p>
            <a:pPr marL="342900" indent="-342900"/>
            <a:endParaRPr lang="en-US" dirty="0" smtClean="0"/>
          </a:p>
          <a:p>
            <a:pPr marL="342900" indent="-342900"/>
            <a:r>
              <a:rPr lang="en-US" b="1" dirty="0" smtClean="0"/>
              <a:t>D.	</a:t>
            </a:r>
            <a:r>
              <a:rPr lang="en-US" dirty="0" smtClean="0"/>
              <a:t>Government revenue</a:t>
            </a:r>
          </a:p>
          <a:p>
            <a:pPr marL="342900" indent="-342900">
              <a:buAutoNum type="alphaUcPeriod" startAt="4"/>
            </a:pPr>
            <a:endParaRPr lang="en-US" dirty="0" smtClean="0"/>
          </a:p>
          <a:p>
            <a:pPr marL="342900" indent="-342900"/>
            <a:r>
              <a:rPr lang="en-US" b="1" dirty="0" smtClean="0"/>
              <a:t>E.	</a:t>
            </a:r>
            <a:r>
              <a:rPr lang="en-US" dirty="0" smtClean="0"/>
              <a:t>Welfare loss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-533400" y="228600"/>
            <a:ext cx="9982200" cy="6477000"/>
          </a:xfrm>
        </p:spPr>
        <p:txBody>
          <a:bodyPr/>
          <a:lstStyle/>
          <a:p>
            <a:pPr lvl="2"/>
            <a:r>
              <a:rPr lang="en-US" b="1" dirty="0" smtClean="0"/>
              <a:t>A. </a:t>
            </a:r>
            <a:r>
              <a:rPr lang="en-US" dirty="0" smtClean="0"/>
              <a:t>Domestic revenue</a:t>
            </a:r>
          </a:p>
          <a:p>
            <a:pPr lvl="4"/>
            <a:r>
              <a:rPr lang="en-US" b="1" dirty="0" smtClean="0"/>
              <a:t>Before:	</a:t>
            </a:r>
            <a:r>
              <a:rPr lang="en-US" dirty="0" smtClean="0"/>
              <a:t>P</a:t>
            </a:r>
            <a:r>
              <a:rPr lang="en-US" baseline="-25000" dirty="0" smtClean="0"/>
              <a:t>WORLD</a:t>
            </a:r>
            <a:r>
              <a:rPr lang="en-US" dirty="0" smtClean="0"/>
              <a:t> × Q</a:t>
            </a:r>
            <a:r>
              <a:rPr lang="en-US" baseline="-25000" dirty="0" smtClean="0"/>
              <a:t>DOMESTIC</a:t>
            </a:r>
            <a:r>
              <a:rPr lang="en-US" dirty="0" smtClean="0"/>
              <a:t> = $30 × 60 = $1800</a:t>
            </a:r>
          </a:p>
          <a:p>
            <a:pPr lvl="4"/>
            <a:r>
              <a:rPr lang="en-US" b="1" dirty="0" smtClean="0"/>
              <a:t>After:	</a:t>
            </a:r>
            <a:r>
              <a:rPr lang="en-US" dirty="0" smtClean="0"/>
              <a:t>P</a:t>
            </a:r>
            <a:r>
              <a:rPr lang="en-US" baseline="-25000" dirty="0" smtClean="0"/>
              <a:t>QUOTA</a:t>
            </a:r>
            <a:r>
              <a:rPr lang="en-US" dirty="0" smtClean="0"/>
              <a:t> × Q</a:t>
            </a:r>
            <a:r>
              <a:rPr lang="en-US" baseline="-25000" dirty="0" smtClean="0"/>
              <a:t>NEW DOMESTIC </a:t>
            </a:r>
            <a:r>
              <a:rPr lang="en-US" dirty="0" smtClean="0"/>
              <a:t>= $45 × 90 = $4050</a:t>
            </a:r>
          </a:p>
          <a:p>
            <a:pPr lvl="4"/>
            <a:endParaRPr lang="en-US" b="1" dirty="0" smtClean="0"/>
          </a:p>
          <a:p>
            <a:pPr lvl="2"/>
            <a:r>
              <a:rPr lang="en-US" b="1" dirty="0" smtClean="0"/>
              <a:t>B. </a:t>
            </a:r>
            <a:r>
              <a:rPr lang="en-US" dirty="0" smtClean="0"/>
              <a:t>Foreign revenue</a:t>
            </a:r>
          </a:p>
          <a:p>
            <a:pPr lvl="4"/>
            <a:r>
              <a:rPr lang="en-US" b="1" dirty="0" smtClean="0"/>
              <a:t>Before:	</a:t>
            </a:r>
            <a:r>
              <a:rPr lang="en-US" dirty="0" smtClean="0"/>
              <a:t>P</a:t>
            </a:r>
            <a:r>
              <a:rPr lang="en-US" baseline="-25000" dirty="0" smtClean="0"/>
              <a:t>WORLD</a:t>
            </a:r>
            <a:r>
              <a:rPr lang="en-US" dirty="0" smtClean="0"/>
              <a:t> × Q</a:t>
            </a:r>
            <a:r>
              <a:rPr lang="en-US" baseline="-25000" dirty="0" smtClean="0"/>
              <a:t>IMPORTS</a:t>
            </a:r>
            <a:r>
              <a:rPr lang="en-US" dirty="0" smtClean="0"/>
              <a:t> = $30 × (180 – 60) = $3600</a:t>
            </a:r>
          </a:p>
          <a:p>
            <a:pPr lvl="4"/>
            <a:r>
              <a:rPr lang="en-US" b="1" dirty="0" smtClean="0"/>
              <a:t>After:	</a:t>
            </a:r>
            <a:r>
              <a:rPr lang="en-US" dirty="0" smtClean="0"/>
              <a:t>P</a:t>
            </a:r>
            <a:r>
              <a:rPr lang="en-US" baseline="-25000" dirty="0" smtClean="0"/>
              <a:t>WORLD</a:t>
            </a:r>
            <a:r>
              <a:rPr lang="en-US" dirty="0" smtClean="0"/>
              <a:t> × Q</a:t>
            </a:r>
            <a:r>
              <a:rPr lang="en-US" baseline="-25000" dirty="0" smtClean="0"/>
              <a:t>NEW IMPORTS </a:t>
            </a:r>
            <a:r>
              <a:rPr lang="en-US" smtClean="0"/>
              <a:t>= </a:t>
            </a:r>
            <a:r>
              <a:rPr lang="en-US" smtClean="0"/>
              <a:t>$</a:t>
            </a:r>
            <a:r>
              <a:rPr lang="en-US" smtClean="0"/>
              <a:t>30</a:t>
            </a:r>
            <a:r>
              <a:rPr lang="en-US" smtClean="0"/>
              <a:t> </a:t>
            </a:r>
            <a:r>
              <a:rPr lang="en-US" dirty="0" smtClean="0"/>
              <a:t>× (180 – 90) = $2700</a:t>
            </a:r>
          </a:p>
          <a:p>
            <a:pPr lvl="4"/>
            <a:endParaRPr lang="en-US" b="1" dirty="0" smtClean="0"/>
          </a:p>
          <a:p>
            <a:pPr lvl="2"/>
            <a:r>
              <a:rPr lang="en-US" b="1" dirty="0" smtClean="0"/>
              <a:t>C. </a:t>
            </a:r>
            <a:r>
              <a:rPr lang="en-US" dirty="0" smtClean="0"/>
              <a:t>Consumer surplus</a:t>
            </a:r>
          </a:p>
          <a:p>
            <a:pPr lvl="4"/>
            <a:r>
              <a:rPr lang="en-US" b="1" dirty="0" smtClean="0"/>
              <a:t>Before: 	</a:t>
            </a:r>
            <a:r>
              <a:rPr lang="en-US" dirty="0" smtClean="0"/>
              <a:t>½(Highest price – P</a:t>
            </a:r>
            <a:r>
              <a:rPr lang="en-US" baseline="-25000" dirty="0" smtClean="0"/>
              <a:t>WORLD</a:t>
            </a:r>
            <a:r>
              <a:rPr lang="en-US" dirty="0" smtClean="0"/>
              <a:t>) × Q</a:t>
            </a:r>
            <a:r>
              <a:rPr lang="en-US" baseline="-25000" dirty="0" smtClean="0"/>
              <a:t>WORLD</a:t>
            </a:r>
            <a:r>
              <a:rPr lang="en-US" dirty="0" smtClean="0"/>
              <a:t> = 0.5(120 – 30) × 180 = $8100</a:t>
            </a:r>
            <a:endParaRPr lang="en-US" b="1" dirty="0" smtClean="0"/>
          </a:p>
          <a:p>
            <a:pPr lvl="4"/>
            <a:r>
              <a:rPr lang="en-US" b="1" dirty="0" smtClean="0"/>
              <a:t>After: 	</a:t>
            </a:r>
            <a:r>
              <a:rPr lang="en-US" dirty="0" smtClean="0"/>
              <a:t>½(Highest price – P</a:t>
            </a:r>
            <a:r>
              <a:rPr lang="en-US" baseline="-25000" dirty="0" smtClean="0"/>
              <a:t>QUOTA</a:t>
            </a:r>
            <a:r>
              <a:rPr lang="en-US" dirty="0" smtClean="0"/>
              <a:t>) × Q</a:t>
            </a:r>
            <a:r>
              <a:rPr lang="en-US" baseline="-25000" dirty="0" smtClean="0"/>
              <a:t>QUOTA</a:t>
            </a:r>
            <a:r>
              <a:rPr lang="en-US" dirty="0" smtClean="0"/>
              <a:t> = 0.5(120 – 30) × 180 = $8100</a:t>
            </a:r>
          </a:p>
          <a:p>
            <a:pPr lvl="4"/>
            <a:endParaRPr lang="en-US" dirty="0" smtClean="0"/>
          </a:p>
          <a:p>
            <a:pPr lvl="2"/>
            <a:r>
              <a:rPr lang="en-US" b="1" dirty="0" smtClean="0"/>
              <a:t>D. </a:t>
            </a:r>
            <a:r>
              <a:rPr lang="en-US" dirty="0" smtClean="0"/>
              <a:t>Government revenue</a:t>
            </a:r>
          </a:p>
          <a:p>
            <a:pPr lvl="4"/>
            <a:r>
              <a:rPr lang="en-US" b="1" dirty="0" smtClean="0"/>
              <a:t>Before:	</a:t>
            </a:r>
            <a:r>
              <a:rPr lang="en-US" dirty="0" smtClean="0"/>
              <a:t>$0 = No subsidy paid</a:t>
            </a:r>
          </a:p>
          <a:p>
            <a:pPr lvl="4"/>
            <a:r>
              <a:rPr lang="en-US" b="1" dirty="0" smtClean="0"/>
              <a:t>After:	</a:t>
            </a:r>
            <a:r>
              <a:rPr lang="en-US" dirty="0" smtClean="0"/>
              <a:t> Per-unit subsidy × Q</a:t>
            </a:r>
            <a:r>
              <a:rPr lang="en-US" baseline="-25000" dirty="0" smtClean="0"/>
              <a:t>DOMESTIC</a:t>
            </a:r>
            <a:r>
              <a:rPr lang="en-US" dirty="0" smtClean="0"/>
              <a:t> = $15 × 90 = $1350</a:t>
            </a:r>
          </a:p>
          <a:p>
            <a:pPr lvl="4"/>
            <a:endParaRPr lang="en-US" b="1" dirty="0" smtClean="0"/>
          </a:p>
          <a:p>
            <a:pPr lvl="2"/>
            <a:r>
              <a:rPr lang="en-US" b="1" dirty="0" smtClean="0"/>
              <a:t>E.  </a:t>
            </a:r>
            <a:r>
              <a:rPr lang="en-US" dirty="0" smtClean="0"/>
              <a:t>Welfare loss: (Area </a:t>
            </a:r>
            <a:r>
              <a:rPr lang="en-US" b="1" dirty="0" smtClean="0"/>
              <a:t>G</a:t>
            </a:r>
            <a:r>
              <a:rPr lang="en-US" dirty="0" smtClean="0"/>
              <a:t>)</a:t>
            </a:r>
          </a:p>
          <a:p>
            <a:pPr lvl="4"/>
            <a:r>
              <a:rPr lang="en-US" b="1" dirty="0" smtClean="0"/>
              <a:t>After:	</a:t>
            </a:r>
            <a:r>
              <a:rPr lang="en-US" dirty="0" smtClean="0"/>
              <a:t>0.5(15 × 30) = $225</a:t>
            </a:r>
            <a:endParaRPr lang="en-US" b="1" dirty="0" smtClean="0"/>
          </a:p>
          <a:p>
            <a:pPr lvl="4">
              <a:buNone/>
            </a:pPr>
            <a:endParaRPr lang="en-US" b="1" dirty="0" smtClean="0"/>
          </a:p>
          <a:p>
            <a:pPr lvl="1"/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52400"/>
            <a:ext cx="7772400" cy="792162"/>
          </a:xfrm>
        </p:spPr>
        <p:txBody>
          <a:bodyPr/>
          <a:lstStyle/>
          <a:p>
            <a:pPr algn="ctr"/>
            <a:r>
              <a:rPr lang="en-US" u="sng" dirty="0" smtClean="0"/>
              <a:t>Study Questions</a:t>
            </a:r>
            <a:endParaRPr lang="en-US" u="sng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914400" y="838200"/>
            <a:ext cx="7772400" cy="5867400"/>
          </a:xfrm>
        </p:spPr>
        <p:txBody>
          <a:bodyPr/>
          <a:lstStyle/>
          <a:p>
            <a:pPr lvl="2"/>
            <a:endParaRPr lang="en-US" dirty="0" smtClean="0"/>
          </a:p>
          <a:p>
            <a:pPr lvl="2"/>
            <a:r>
              <a:rPr lang="en-US" b="1" dirty="0" smtClean="0"/>
              <a:t>1.	</a:t>
            </a:r>
            <a:r>
              <a:rPr lang="en-US" dirty="0" smtClean="0"/>
              <a:t>Create a free trade diagram that has the following values</a:t>
            </a:r>
          </a:p>
          <a:p>
            <a:pPr lvl="2">
              <a:buNone/>
            </a:pPr>
            <a:endParaRPr lang="en-US" dirty="0" smtClean="0"/>
          </a:p>
          <a:p>
            <a:pPr lvl="6"/>
            <a:r>
              <a:rPr lang="en-US" dirty="0" smtClean="0"/>
              <a:t>A supply curve with quantities 45 units at $15 and 30 units at $10</a:t>
            </a:r>
          </a:p>
          <a:p>
            <a:pPr lvl="6"/>
            <a:r>
              <a:rPr lang="en-US" dirty="0" smtClean="0"/>
              <a:t>A demand curve with quantities 15 units at $15 and 30 units at $10</a:t>
            </a:r>
          </a:p>
          <a:p>
            <a:pPr lvl="6"/>
            <a:r>
              <a:rPr lang="en-US" dirty="0" smtClean="0"/>
              <a:t>World price of $5 and domestic price of $10</a:t>
            </a:r>
          </a:p>
          <a:p>
            <a:pPr lvl="6"/>
            <a:r>
              <a:rPr lang="en-US" dirty="0" smtClean="0"/>
              <a:t>At the world price, domestic quantity of 15</a:t>
            </a:r>
          </a:p>
          <a:p>
            <a:pPr lvl="6"/>
            <a:r>
              <a:rPr lang="en-US" dirty="0" smtClean="0"/>
              <a:t>At the world price, foreign imports of 30</a:t>
            </a:r>
          </a:p>
          <a:p>
            <a:pPr lvl="4">
              <a:buNone/>
            </a:pPr>
            <a:endParaRPr lang="en-US" dirty="0" smtClean="0"/>
          </a:p>
          <a:p>
            <a:pPr lvl="2"/>
            <a:r>
              <a:rPr lang="en-US" b="1" dirty="0" smtClean="0"/>
              <a:t>1b.	</a:t>
            </a:r>
            <a:r>
              <a:rPr lang="en-US" dirty="0" smtClean="0"/>
              <a:t>Impose a tariff of $3. Draw the expected results for			domestic/import quantities on your diagram. Based on your 		diagram calculate the following</a:t>
            </a:r>
          </a:p>
          <a:p>
            <a:pPr lvl="6"/>
            <a:endParaRPr lang="en-US" dirty="0" smtClean="0"/>
          </a:p>
          <a:p>
            <a:pPr lvl="6"/>
            <a:r>
              <a:rPr lang="en-US" dirty="0" smtClean="0"/>
              <a:t>Domestic producer revenue before &amp; after the tariff</a:t>
            </a:r>
          </a:p>
          <a:p>
            <a:pPr lvl="6"/>
            <a:r>
              <a:rPr lang="en-US" dirty="0" smtClean="0"/>
              <a:t>Foreign revenue before and after the tariff</a:t>
            </a:r>
          </a:p>
          <a:p>
            <a:pPr lvl="6"/>
            <a:r>
              <a:rPr lang="en-US" dirty="0" smtClean="0"/>
              <a:t>Total tariff amount</a:t>
            </a:r>
          </a:p>
          <a:p>
            <a:pPr lvl="6"/>
            <a:r>
              <a:rPr lang="en-US" dirty="0" smtClean="0"/>
              <a:t>Areas of inefficiency and welfare loss</a:t>
            </a:r>
          </a:p>
          <a:p>
            <a:pPr lvl="2">
              <a:buNone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58</TotalTime>
  <Words>194</Words>
  <Application>Microsoft Office PowerPoint</Application>
  <PresentationFormat>On-screen Show (4:3)</PresentationFormat>
  <Paragraphs>113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Equity</vt:lpstr>
      <vt:lpstr>Calculating the Effects of Protectionist Policies</vt:lpstr>
      <vt:lpstr>Tariffs</vt:lpstr>
      <vt:lpstr>PowerPoint Presentation</vt:lpstr>
      <vt:lpstr>Quotas</vt:lpstr>
      <vt:lpstr>PowerPoint Presentation</vt:lpstr>
      <vt:lpstr>Subsidy</vt:lpstr>
      <vt:lpstr>PowerPoint Presentation</vt:lpstr>
      <vt:lpstr>Study Questions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Calculating the Effects of Protectionist Policies</dc:title>
  <dc:creator/>
  <cp:lastModifiedBy>Brendan Kenny</cp:lastModifiedBy>
  <cp:revision>6</cp:revision>
  <dcterms:created xsi:type="dcterms:W3CDTF">2006-08-16T00:00:00Z</dcterms:created>
  <dcterms:modified xsi:type="dcterms:W3CDTF">2013-12-03T17:40:07Z</dcterms:modified>
</cp:coreProperties>
</file>